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5432" autoAdjust="0"/>
  </p:normalViewPr>
  <p:slideViewPr>
    <p:cSldViewPr snapToGrid="0">
      <p:cViewPr varScale="1">
        <p:scale>
          <a:sx n="48" d="100"/>
          <a:sy n="48" d="100"/>
        </p:scale>
        <p:origin x="15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AAC218-7BB2-4956-B9A7-DD1D4206D873}" type="datetimeFigureOut">
              <a:rPr lang="en-US" smtClean="0"/>
              <a:t>2/25/2021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1CC9C-4173-4CB1-BE00-6CE93711F2F2}" type="slidenum">
              <a:rPr lang="en-US" smtClean="0"/>
              <a:t>‹#›</a:t>
            </a:fld>
            <a:endParaRPr lang="en-US"/>
          </a:p>
        </p:txBody>
      </p:sp>
    </p:spTree>
    <p:extLst>
      <p:ext uri="{BB962C8B-B14F-4D97-AF65-F5344CB8AC3E}">
        <p14:creationId xmlns:p14="http://schemas.microsoft.com/office/powerpoint/2010/main" val="1913611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results from the analysis of the results from the survey,</a:t>
            </a:r>
            <a:r>
              <a:rPr lang="en-US" baseline="0" dirty="0" smtClean="0"/>
              <a:t> the people who participated in the survey and reside in Henderson, Nevada were 19.5%. Those who thought that having installed a solar was a good investment were 41.5% and those were planning to install solar system in the near future accounted for 46.3% of the total number of participants. this is a clear indication that there exists a market gap in Henderson, Nevada which the ABC Solar Company could fill. In addition the number of people who asserted that they were satisfied by the solar products that were installed at their residential homes accounted for only 24.4%. This means that the company take advantage of the remaining percentage of the people and hence fill in the existing market gap and offer top notch services and products. </a:t>
            </a:r>
            <a:endParaRPr lang="en-US" dirty="0"/>
          </a:p>
        </p:txBody>
      </p:sp>
      <p:sp>
        <p:nvSpPr>
          <p:cNvPr id="4" name="Slide Number Placeholder 3"/>
          <p:cNvSpPr>
            <a:spLocks noGrp="1"/>
          </p:cNvSpPr>
          <p:nvPr>
            <p:ph type="sldNum" sz="quarter" idx="10"/>
          </p:nvPr>
        </p:nvSpPr>
        <p:spPr/>
        <p:txBody>
          <a:bodyPr/>
          <a:lstStyle/>
          <a:p>
            <a:fld id="{2BE1CC9C-4173-4CB1-BE00-6CE93711F2F2}" type="slidenum">
              <a:rPr lang="en-US" smtClean="0"/>
              <a:t>2</a:t>
            </a:fld>
            <a:endParaRPr lang="en-US"/>
          </a:p>
        </p:txBody>
      </p:sp>
    </p:spTree>
    <p:extLst>
      <p:ext uri="{BB962C8B-B14F-4D97-AF65-F5344CB8AC3E}">
        <p14:creationId xmlns:p14="http://schemas.microsoft.com/office/powerpoint/2010/main" val="3460842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also a substantial percentage of residential homes that indicated that they had no rooftop</a:t>
            </a:r>
            <a:r>
              <a:rPr lang="en-US" baseline="0" dirty="0" smtClean="0"/>
              <a:t> solar systems installed in their homes. This is a large number of homes meaning that the company could capitalize on this and enter the market within the area. </a:t>
            </a:r>
            <a:r>
              <a:rPr lang="en-US" dirty="0" smtClean="0"/>
              <a:t> </a:t>
            </a:r>
            <a:endParaRPr lang="en-US" dirty="0"/>
          </a:p>
        </p:txBody>
      </p:sp>
      <p:sp>
        <p:nvSpPr>
          <p:cNvPr id="4" name="Slide Number Placeholder 3"/>
          <p:cNvSpPr>
            <a:spLocks noGrp="1"/>
          </p:cNvSpPr>
          <p:nvPr>
            <p:ph type="sldNum" sz="quarter" idx="10"/>
          </p:nvPr>
        </p:nvSpPr>
        <p:spPr/>
        <p:txBody>
          <a:bodyPr/>
          <a:lstStyle/>
          <a:p>
            <a:fld id="{2BE1CC9C-4173-4CB1-BE00-6CE93711F2F2}" type="slidenum">
              <a:rPr lang="en-US" smtClean="0"/>
              <a:t>3</a:t>
            </a:fld>
            <a:endParaRPr lang="en-US"/>
          </a:p>
        </p:txBody>
      </p:sp>
    </p:spTree>
    <p:extLst>
      <p:ext uri="{BB962C8B-B14F-4D97-AF65-F5344CB8AC3E}">
        <p14:creationId xmlns:p14="http://schemas.microsoft.com/office/powerpoint/2010/main" val="992402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92310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3498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944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824019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98187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330946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276400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81265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3808319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54165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79683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31C6628-9F9B-4150-97D3-70AF43B6D220}" type="datetimeFigureOut">
              <a:rPr lang="en-US" smtClean="0"/>
              <a:t>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44156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31C6628-9F9B-4150-97D3-70AF43B6D220}" type="datetimeFigureOut">
              <a:rPr lang="en-US" smtClean="0"/>
              <a:t>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428055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C6628-9F9B-4150-97D3-70AF43B6D220}" type="datetimeFigureOut">
              <a:rPr lang="en-US" smtClean="0"/>
              <a:t>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68571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52064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Tree>
    <p:extLst>
      <p:ext uri="{BB962C8B-B14F-4D97-AF65-F5344CB8AC3E}">
        <p14:creationId xmlns:p14="http://schemas.microsoft.com/office/powerpoint/2010/main" val="312045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1C6628-9F9B-4150-97D3-70AF43B6D220}" type="datetimeFigureOut">
              <a:rPr lang="en-US" smtClean="0"/>
              <a:t>2/25/2021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0F6EA9F-B37E-437D-A7D2-15DDF284D9C0}" type="slidenum">
              <a:rPr lang="en-US" smtClean="0"/>
              <a:t>‹#›</a:t>
            </a:fld>
            <a:endParaRPr lang="en-US"/>
          </a:p>
        </p:txBody>
      </p:sp>
    </p:spTree>
    <p:extLst>
      <p:ext uri="{BB962C8B-B14F-4D97-AF65-F5344CB8AC3E}">
        <p14:creationId xmlns:p14="http://schemas.microsoft.com/office/powerpoint/2010/main" val="20786057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ABC Solar Company</a:t>
            </a:r>
            <a:endParaRPr lang="en-US" dirty="0"/>
          </a:p>
        </p:txBody>
      </p:sp>
      <p:sp>
        <p:nvSpPr>
          <p:cNvPr id="3" name="Subtitle 2"/>
          <p:cNvSpPr>
            <a:spLocks noGrp="1"/>
          </p:cNvSpPr>
          <p:nvPr>
            <p:ph type="subTitle" idx="1"/>
          </p:nvPr>
        </p:nvSpPr>
        <p:spPr/>
        <p:txBody>
          <a:bodyPr>
            <a:normAutofit lnSpcReduction="10000"/>
          </a:bodyPr>
          <a:lstStyle/>
          <a:p>
            <a:r>
              <a:rPr lang="en-US" dirty="0" smtClean="0"/>
              <a:t>Institution</a:t>
            </a:r>
          </a:p>
          <a:p>
            <a:r>
              <a:rPr lang="en-US" dirty="0" smtClean="0"/>
              <a:t>Name</a:t>
            </a:r>
          </a:p>
          <a:p>
            <a:r>
              <a:rPr lang="en-US" dirty="0" smtClean="0"/>
              <a:t>Course</a:t>
            </a:r>
          </a:p>
          <a:p>
            <a:endParaRPr lang="en-US" dirty="0"/>
          </a:p>
        </p:txBody>
      </p:sp>
    </p:spTree>
    <p:extLst>
      <p:ext uri="{BB962C8B-B14F-4D97-AF65-F5344CB8AC3E}">
        <p14:creationId xmlns:p14="http://schemas.microsoft.com/office/powerpoint/2010/main" val="2182249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Those living in Henderson, Nevada 19.5%.</a:t>
            </a:r>
          </a:p>
          <a:p>
            <a:r>
              <a:rPr lang="en-US" dirty="0" smtClean="0"/>
              <a:t>Percentage of people thinking that having a solar is a good investment 41.5%.</a:t>
            </a:r>
          </a:p>
          <a:p>
            <a:r>
              <a:rPr lang="en-US" dirty="0" smtClean="0"/>
              <a:t>Residential homes planning to install solar 46.3%.</a:t>
            </a:r>
          </a:p>
          <a:p>
            <a:r>
              <a:rPr lang="en-US" dirty="0" smtClean="0"/>
              <a:t>Satisfaction level of those with residential solar:</a:t>
            </a:r>
          </a:p>
          <a:p>
            <a:r>
              <a:rPr lang="en-US" dirty="0" smtClean="0"/>
              <a:t>Very dissatisfied 7.3%.</a:t>
            </a:r>
          </a:p>
          <a:p>
            <a:r>
              <a:rPr lang="en-US" dirty="0" smtClean="0"/>
              <a:t>Dissatisfied 0%.</a:t>
            </a:r>
          </a:p>
          <a:p>
            <a:r>
              <a:rPr lang="en-US" dirty="0" smtClean="0"/>
              <a:t>Neutral 9.8%.</a:t>
            </a:r>
          </a:p>
          <a:p>
            <a:r>
              <a:rPr lang="en-US" dirty="0" smtClean="0"/>
              <a:t>Satisfied 24.4%.</a:t>
            </a:r>
          </a:p>
          <a:p>
            <a:r>
              <a:rPr lang="en-US" dirty="0" smtClean="0"/>
              <a:t>Very dissatisfied 7.3%.</a:t>
            </a:r>
          </a:p>
          <a:p>
            <a:r>
              <a:rPr lang="en-US" dirty="0" smtClean="0"/>
              <a:t>Not applicable51.2%</a:t>
            </a:r>
            <a:endParaRPr lang="en-US" dirty="0"/>
          </a:p>
        </p:txBody>
      </p:sp>
    </p:spTree>
    <p:extLst>
      <p:ext uri="{BB962C8B-B14F-4D97-AF65-F5344CB8AC3E}">
        <p14:creationId xmlns:p14="http://schemas.microsoft.com/office/powerpoint/2010/main" val="1519113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Percentage of residential homes with solar system installed 36.6%.</a:t>
            </a:r>
          </a:p>
          <a:p>
            <a:r>
              <a:rPr lang="en-US" dirty="0" smtClean="0"/>
              <a:t>Percentage of residential homes without rooftop solar products 63.4%</a:t>
            </a:r>
          </a:p>
          <a:p>
            <a:r>
              <a:rPr lang="en-US" dirty="0" smtClean="0"/>
              <a:t>The pie chart on the left represents the percentage of residential homes with rooftop solar products installed.</a:t>
            </a:r>
          </a:p>
          <a:p>
            <a:r>
              <a:rPr lang="en-US" dirty="0" smtClean="0"/>
              <a:t>The pie chart on the right represents the percentage of residential homes which are planning to install rooftop solar products.</a:t>
            </a:r>
          </a:p>
          <a:p>
            <a:endParaRPr lang="en-US" dirty="0"/>
          </a:p>
          <a:p>
            <a:endParaRPr lang="en-US" dirty="0"/>
          </a:p>
        </p:txBody>
      </p:sp>
      <p:pic>
        <p:nvPicPr>
          <p:cNvPr id="4" name="Picture 3"/>
          <p:cNvPicPr>
            <a:picLocks noChangeAspect="1"/>
          </p:cNvPicPr>
          <p:nvPr/>
        </p:nvPicPr>
        <p:blipFill>
          <a:blip r:embed="rId3"/>
          <a:stretch>
            <a:fillRect/>
          </a:stretch>
        </p:blipFill>
        <p:spPr>
          <a:xfrm>
            <a:off x="1159456" y="4477606"/>
            <a:ext cx="2259605" cy="1563756"/>
          </a:xfrm>
          <a:prstGeom prst="rect">
            <a:avLst/>
          </a:prstGeom>
        </p:spPr>
      </p:pic>
      <p:pic>
        <p:nvPicPr>
          <p:cNvPr id="5" name="Picture 4"/>
          <p:cNvPicPr>
            <a:picLocks noChangeAspect="1"/>
          </p:cNvPicPr>
          <p:nvPr/>
        </p:nvPicPr>
        <p:blipFill>
          <a:blip r:embed="rId4"/>
          <a:stretch>
            <a:fillRect/>
          </a:stretch>
        </p:blipFill>
        <p:spPr>
          <a:xfrm>
            <a:off x="4113973" y="4449473"/>
            <a:ext cx="2909680" cy="1571625"/>
          </a:xfrm>
          <a:prstGeom prst="rect">
            <a:avLst/>
          </a:prstGeom>
        </p:spPr>
      </p:pic>
    </p:spTree>
    <p:extLst>
      <p:ext uri="{BB962C8B-B14F-4D97-AF65-F5344CB8AC3E}">
        <p14:creationId xmlns:p14="http://schemas.microsoft.com/office/powerpoint/2010/main" val="14781461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TotalTime>
  <Words>325</Words>
  <Application>Microsoft Office PowerPoint</Application>
  <PresentationFormat>Widescreen</PresentationFormat>
  <Paragraphs>24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Trebuchet MS</vt:lpstr>
      <vt:lpstr>Wingdings 3</vt:lpstr>
      <vt:lpstr>Facet</vt:lpstr>
      <vt:lpstr>The ABC Solar Company</vt:lpstr>
      <vt:lpstr>Summary Analysis</vt:lpstr>
      <vt:lpstr>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aaronaquines@gmail.com</cp:lastModifiedBy>
  <cp:revision>19</cp:revision>
  <dcterms:created xsi:type="dcterms:W3CDTF">2021-02-25T08:44:49Z</dcterms:created>
  <dcterms:modified xsi:type="dcterms:W3CDTF">2021-02-25T20:08:29Z</dcterms:modified>
</cp:coreProperties>
</file>